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59" r:id="rId1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DD47-94C6-4DF2-A36F-3EED9D280F73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EE368-B2F2-4365-9E26-EB9A2C47321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DD47-94C6-4DF2-A36F-3EED9D280F73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EE368-B2F2-4365-9E26-EB9A2C47321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DD47-94C6-4DF2-A36F-3EED9D280F73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EE368-B2F2-4365-9E26-EB9A2C47321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DD47-94C6-4DF2-A36F-3EED9D280F73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EE368-B2F2-4365-9E26-EB9A2C47321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DD47-94C6-4DF2-A36F-3EED9D280F73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EE368-B2F2-4365-9E26-EB9A2C47321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DD47-94C6-4DF2-A36F-3EED9D280F73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EE368-B2F2-4365-9E26-EB9A2C47321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DD47-94C6-4DF2-A36F-3EED9D280F73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EE368-B2F2-4365-9E26-EB9A2C47321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DD47-94C6-4DF2-A36F-3EED9D280F73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EE368-B2F2-4365-9E26-EB9A2C47321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DD47-94C6-4DF2-A36F-3EED9D280F73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EE368-B2F2-4365-9E26-EB9A2C47321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DD47-94C6-4DF2-A36F-3EED9D280F73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EE368-B2F2-4365-9E26-EB9A2C47321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9DD47-94C6-4DF2-A36F-3EED9D280F73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4BEE368-B2F2-4365-9E26-EB9A2C47321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A9DD47-94C6-4DF2-A36F-3EED9D280F73}" type="datetimeFigureOut">
              <a:rPr lang="pl-PL" smtClean="0"/>
              <a:pPr/>
              <a:t>22.06.2022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BEE368-B2F2-4365-9E26-EB9A2C473216}" type="slidenum">
              <a:rPr lang="pl-PL" smtClean="0"/>
              <a:pPr/>
              <a:t>‹#›</a:t>
            </a:fld>
            <a:endParaRPr lang="pl-P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f.gov.pl/" TargetMode="External"/><Relationship Id="rId2" Type="http://schemas.openxmlformats.org/officeDocument/2006/relationships/hyperlink" Target="https://www.paih.gov.pl/prawo/system_podatkowy/ci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36448" y="1844824"/>
            <a:ext cx="7851648" cy="1828800"/>
          </a:xfrm>
        </p:spPr>
        <p:txBody>
          <a:bodyPr/>
          <a:lstStyle/>
          <a:p>
            <a:r>
              <a:rPr lang="pl-PL" dirty="0"/>
              <a:t>Rodzaje podatków</a:t>
            </a:r>
          </a:p>
        </p:txBody>
      </p:sp>
    </p:spTree>
    <p:extLst>
      <p:ext uri="{BB962C8B-B14F-4D97-AF65-F5344CB8AC3E}">
        <p14:creationId xmlns:p14="http://schemas.microsoft.com/office/powerpoint/2010/main" xmlns="" val="3096136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600" dirty="0"/>
              <a:t>Podział podatków w zależności od intencji ustawodawcy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fiskalne – służą do napełnienia skarbu państwa</a:t>
            </a:r>
            <a:endParaRPr lang="pl-PL" sz="1400" dirty="0"/>
          </a:p>
          <a:p>
            <a:r>
              <a:rPr lang="pl-PL" sz="2800" dirty="0"/>
              <a:t>regulacyjne – mają wpłynąć na społeczeństwo i spowodować w nim jakieś zmiany (np. zwiększenia bądź zmniejszenia liczby urodzeń, ograniczenia danego przemysłu itp., spowodowanie „sprawiedliwszego” podziału dochodów)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595852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Elementy techniki podatkowej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pl-PL" sz="2800" b="1" dirty="0"/>
              <a:t>podmiot opodatkowania</a:t>
            </a:r>
            <a:r>
              <a:rPr lang="pl-PL" sz="2800" dirty="0"/>
              <a:t> – osoba na której ciąży obowiązek podatkowy; czynny – organ, bierny – podatnik;</a:t>
            </a:r>
            <a:endParaRPr lang="pl-PL" sz="1400" dirty="0"/>
          </a:p>
          <a:p>
            <a:pPr lvl="0"/>
            <a:r>
              <a:rPr lang="pl-PL" sz="2800" b="1" dirty="0"/>
              <a:t>przedmiot podatku</a:t>
            </a:r>
            <a:r>
              <a:rPr lang="pl-PL" sz="2800" dirty="0"/>
              <a:t> – rzecz lub zdarzenie, które wywołują obowiązek podatkowy,</a:t>
            </a:r>
            <a:endParaRPr lang="pl-PL" sz="1400" dirty="0"/>
          </a:p>
          <a:p>
            <a:pPr lvl="0"/>
            <a:r>
              <a:rPr lang="pl-PL" sz="2800" b="1" dirty="0"/>
              <a:t>podstawa opodatkowania </a:t>
            </a:r>
            <a:r>
              <a:rPr lang="pl-PL" sz="2800" dirty="0"/>
              <a:t>– wartościowo bądź ilościowo określony przedmiot opodatkowania</a:t>
            </a:r>
            <a:endParaRPr lang="pl-PL" sz="1400" dirty="0"/>
          </a:p>
          <a:p>
            <a:pPr lvl="0"/>
            <a:r>
              <a:rPr lang="pl-PL" sz="2800" b="1" dirty="0"/>
              <a:t>stawka podatkowa</a:t>
            </a:r>
            <a:r>
              <a:rPr lang="pl-PL" sz="2800" dirty="0"/>
              <a:t>:</a:t>
            </a:r>
            <a:endParaRPr lang="pl-PL" sz="1400" dirty="0"/>
          </a:p>
          <a:p>
            <a:pPr lvl="1"/>
            <a:r>
              <a:rPr lang="pl-PL" dirty="0"/>
              <a:t>stawka kwotowa – określa konkretną kwotę do zapłacenia,</a:t>
            </a:r>
            <a:endParaRPr lang="pl-PL" sz="1200" dirty="0"/>
          </a:p>
          <a:p>
            <a:pPr lvl="1"/>
            <a:r>
              <a:rPr lang="pl-PL" dirty="0"/>
              <a:t>stawka procentowa,</a:t>
            </a:r>
            <a:endParaRPr lang="pl-PL" sz="1200" dirty="0"/>
          </a:p>
          <a:p>
            <a:pPr lvl="1"/>
            <a:r>
              <a:rPr lang="pl-PL" dirty="0"/>
              <a:t>stawki stałe (liniowe)</a:t>
            </a:r>
            <a:endParaRPr lang="pl-PL" sz="1200" dirty="0"/>
          </a:p>
          <a:p>
            <a:pPr lvl="1"/>
            <a:r>
              <a:rPr lang="pl-PL" dirty="0"/>
              <a:t>stawki zmienne,</a:t>
            </a:r>
            <a:endParaRPr lang="pl-PL" sz="1200" dirty="0"/>
          </a:p>
          <a:p>
            <a:pPr lvl="2"/>
            <a:r>
              <a:rPr lang="pl-PL" sz="2400" dirty="0"/>
              <a:t>stawki progresywne – stawki podatkowe rosną wraz ze wzrostem dochodu</a:t>
            </a:r>
            <a:endParaRPr lang="pl-PL" sz="1200" dirty="0"/>
          </a:p>
          <a:p>
            <a:pPr lvl="2"/>
            <a:r>
              <a:rPr lang="pl-PL" sz="2400" dirty="0"/>
              <a:t>stawki regresywne – stawki podatkowe maleją wraz ze wzrostem dochodu</a:t>
            </a:r>
            <a:endParaRPr lang="pl-PL" sz="1200" dirty="0"/>
          </a:p>
          <a:p>
            <a:pPr lvl="0"/>
            <a:r>
              <a:rPr lang="pl-PL" sz="2800" b="1" dirty="0"/>
              <a:t>zwolnienia, ulgi i zwyżki podatkowe</a:t>
            </a:r>
            <a:r>
              <a:rPr lang="pl-PL" sz="2800" dirty="0"/>
              <a:t>.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xmlns="" val="3739056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Zasady podatkowe A. </a:t>
            </a:r>
            <a:r>
              <a:rPr lang="pl-PL" b="1" dirty="0" err="1"/>
              <a:t>Smith’a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pl-PL" sz="2000" b="1" dirty="0"/>
              <a:t>równość </a:t>
            </a:r>
            <a:r>
              <a:rPr lang="pl-PL" sz="2000" dirty="0"/>
              <a:t>- równość obciążeń podatkowych, żadne stany, grupy społeczne nie powinny być uprzywilejowane bądź dyskryminowane podatkowo, </a:t>
            </a:r>
            <a:endParaRPr lang="pl-PL" sz="1000" dirty="0"/>
          </a:p>
          <a:p>
            <a:pPr lvl="0"/>
            <a:r>
              <a:rPr lang="pl-PL" sz="2000" b="1" dirty="0"/>
              <a:t>pewność </a:t>
            </a:r>
            <a:r>
              <a:rPr lang="pl-PL" sz="2000" dirty="0"/>
              <a:t>- podatnicy odpowiednio z góry powinni wiedzieć jakie podatki, w jakiej wysokości, w jakich terminach będzie płacić, podatnicy powinni wiedzieć jakie konsekwencje spowoduje określona ich działalność, </a:t>
            </a:r>
          </a:p>
          <a:p>
            <a:pPr lvl="1"/>
            <a:r>
              <a:rPr lang="pl-PL" sz="1600" dirty="0"/>
              <a:t>zasada ta jest wyrazem dążenia do ochrony interesów podatników przed dowolnością działania władzy administracyjnej, zasada ta jest nagminnie łamana,</a:t>
            </a:r>
            <a:endParaRPr lang="pl-PL" sz="900" dirty="0"/>
          </a:p>
          <a:p>
            <a:pPr lvl="0"/>
            <a:r>
              <a:rPr lang="pl-PL" sz="2000" b="1" dirty="0"/>
              <a:t>dogodność</a:t>
            </a:r>
            <a:r>
              <a:rPr lang="pl-PL" sz="2000" dirty="0"/>
              <a:t> – podatki powinny być płacone w najbardziej dogodnym dla podatnika czasie, w najbardziej dla niego dogodnej formie, zasada nagminnie łamana np.:</a:t>
            </a:r>
            <a:endParaRPr lang="pl-PL" sz="1000" dirty="0"/>
          </a:p>
          <a:p>
            <a:pPr lvl="2"/>
            <a:r>
              <a:rPr lang="pl-PL" sz="1600" dirty="0"/>
              <a:t>dla podatku od towarów i usług – obowiązek podatkowy w momencie wystawienia faktury [do 7 dni od wydania towaru], </a:t>
            </a:r>
            <a:endParaRPr lang="pl-PL" sz="900" dirty="0"/>
          </a:p>
          <a:p>
            <a:pPr lvl="0"/>
            <a:r>
              <a:rPr lang="pl-PL" sz="2000" b="1" dirty="0"/>
              <a:t>taniość</a:t>
            </a:r>
            <a:r>
              <a:rPr lang="pl-PL" sz="2000" dirty="0"/>
              <a:t> - koszt poboru powinien być jak najniższy dla podatnika</a:t>
            </a:r>
            <a:endParaRPr lang="pl-PL" sz="1000" dirty="0"/>
          </a:p>
        </p:txBody>
      </p:sp>
    </p:spTree>
    <p:extLst>
      <p:ext uri="{BB962C8B-B14F-4D97-AF65-F5344CB8AC3E}">
        <p14:creationId xmlns:p14="http://schemas.microsoft.com/office/powerpoint/2010/main" xmlns="" val="2973808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63" y="925513"/>
            <a:ext cx="6999287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7191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Zasady podatkowe cd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/>
              <a:t>Zasada wydajności</a:t>
            </a:r>
            <a:r>
              <a:rPr lang="pl-PL" dirty="0"/>
              <a:t> – podatek powinien być wydajnym źródłem dochodu władz publicznych</a:t>
            </a:r>
          </a:p>
          <a:p>
            <a:r>
              <a:rPr lang="pl-PL" b="1" dirty="0"/>
              <a:t>Zasada elastyczności</a:t>
            </a:r>
            <a:r>
              <a:rPr lang="pl-PL" dirty="0"/>
              <a:t> – podatek powinien reagować na zmieniające się zdarzenia i procesy gospodarcze</a:t>
            </a:r>
          </a:p>
          <a:p>
            <a:r>
              <a:rPr lang="pl-PL" b="1" dirty="0"/>
              <a:t>Zasada stałości</a:t>
            </a:r>
            <a:r>
              <a:rPr lang="pl-PL" dirty="0"/>
              <a:t> – zmiany podatkowe powinny być jak najrzadsze</a:t>
            </a:r>
          </a:p>
          <a:p>
            <a:r>
              <a:rPr lang="pl-PL" b="1" dirty="0"/>
              <a:t>Zasada nienaruszalności majątku podatników</a:t>
            </a:r>
            <a:r>
              <a:rPr lang="pl-PL" dirty="0"/>
              <a:t> oznacza, że podatek powinien być pokrywany z bieżących dochodów i nie może zmniejszać majątku podatnika.</a:t>
            </a:r>
          </a:p>
        </p:txBody>
      </p:sp>
    </p:spTree>
    <p:extLst>
      <p:ext uri="{BB962C8B-B14F-4D97-AF65-F5344CB8AC3E}">
        <p14:creationId xmlns:p14="http://schemas.microsoft.com/office/powerpoint/2010/main" xmlns="" val="1522770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600" dirty="0"/>
              <a:t>Propozycja systemu podatkowego według Janusza Korwina-Mikke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sz="2800" dirty="0"/>
              <a:t>Dochody państwa powinny pochodzić z następujących podatków:</a:t>
            </a:r>
            <a:endParaRPr lang="pl-PL" sz="1200" dirty="0"/>
          </a:p>
          <a:p>
            <a:pPr lvl="3"/>
            <a:r>
              <a:rPr lang="pl-PL" dirty="0"/>
              <a:t>zryczałtowany podatek osobisty tj. jednakowej sumy płaconej co miesiąc przez wszystkich mężczyzn i pracujące poza domem kobiety. Skład tej sumy jest jasno określony – płacisz np. 50 zł na wojsko, 20 zł na policję, 30 zł na szkolnictwo itd. Wysokość tego podatku jest określana na podstawie wydatków państwa.</a:t>
            </a:r>
            <a:endParaRPr lang="pl-PL" sz="1100" dirty="0"/>
          </a:p>
          <a:p>
            <a:pPr lvl="3"/>
            <a:r>
              <a:rPr lang="pl-PL" dirty="0"/>
              <a:t>podatek od wartości nieruchomości („podymne”) – jest to podatek płacony od dobrowolnie deklarowanej wartości nieruchomości.</a:t>
            </a:r>
            <a:endParaRPr lang="pl-PL" sz="1100" dirty="0"/>
          </a:p>
          <a:p>
            <a:pPr lvl="3"/>
            <a:r>
              <a:rPr lang="pl-PL" dirty="0"/>
              <a:t>podatek od powierzchni nieruchomości („łanowe”) – niezależny od klasy i przeznaczenia gruntu</a:t>
            </a:r>
            <a:endParaRPr lang="pl-PL" sz="1100" dirty="0"/>
          </a:p>
          <a:p>
            <a:pPr lvl="3"/>
            <a:r>
              <a:rPr lang="pl-PL" dirty="0"/>
              <a:t>ze sprzedaży kopalin (węgla, rud żelaza itp.)</a:t>
            </a:r>
            <a:endParaRPr lang="pl-PL" sz="1100" dirty="0"/>
          </a:p>
          <a:p>
            <a:pPr lvl="3"/>
            <a:r>
              <a:rPr lang="pl-PL" dirty="0"/>
              <a:t>z emisji pieniądza – podaż pieniądza może wzrosnąć tylko o tyle ile wzrosło PKB.</a:t>
            </a:r>
            <a:endParaRPr lang="pl-PL" sz="1100" dirty="0"/>
          </a:p>
        </p:txBody>
      </p:sp>
    </p:spTree>
    <p:extLst>
      <p:ext uri="{BB962C8B-B14F-4D97-AF65-F5344CB8AC3E}">
        <p14:creationId xmlns:p14="http://schemas.microsoft.com/office/powerpoint/2010/main" xmlns="" val="2382008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Skutki wysokich podatków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Wysokie podatki:</a:t>
            </a:r>
          </a:p>
          <a:p>
            <a:pPr lvl="0"/>
            <a:r>
              <a:rPr lang="pl-PL" dirty="0"/>
              <a:t>zniechęcają do pracy (zwłaszcza podatek dochodowy);</a:t>
            </a:r>
          </a:p>
          <a:p>
            <a:pPr lvl="0"/>
            <a:r>
              <a:rPr lang="pl-PL" dirty="0"/>
              <a:t>zmniejszają efektywność procesu tworzenia kapitału;</a:t>
            </a:r>
          </a:p>
          <a:p>
            <a:pPr lvl="0"/>
            <a:r>
              <a:rPr lang="pl-PL" dirty="0"/>
              <a:t>ulgi podatkowe powodują rozrost biurokracji i zakłócają mechanizmy konkurencji.</a:t>
            </a:r>
          </a:p>
        </p:txBody>
      </p:sp>
    </p:spTree>
    <p:extLst>
      <p:ext uri="{BB962C8B-B14F-4D97-AF65-F5344CB8AC3E}">
        <p14:creationId xmlns:p14="http://schemas.microsoft.com/office/powerpoint/2010/main" xmlns="" val="1718540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Koszty związane z działalnością rządu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pl-PL" dirty="0"/>
              <a:t>straty wynikające z tego, że zasoby, które byłyby potrzebne do wyprodukowania czegoś pożądanego przez społeczeństwo, zostały przeznaczone do produkcji dóbr, których zaspokojenie zostało wymuszone przez rząd (koszt alternatywny rządu)</a:t>
            </a:r>
          </a:p>
          <a:p>
            <a:pPr lvl="0"/>
            <a:r>
              <a:rPr lang="pl-PL" dirty="0"/>
              <a:t>koszt funkcjonowania administracji (około 10-20% budżetu)</a:t>
            </a:r>
          </a:p>
          <a:p>
            <a:pPr lvl="0"/>
            <a:r>
              <a:rPr lang="pl-PL" dirty="0"/>
              <a:t>nadmierne obciążenia związane ze zniekształceniem ceny przez pobierane podatki i pożyczki rządowe – wiele przedsięwzięć okazuje się niezyskownymi, kiedy uwzględni się w rachunku ekonomicznym koszty oddawanych państwu podatków.</a:t>
            </a:r>
          </a:p>
          <a:p>
            <a:pPr lvl="0"/>
            <a:r>
              <a:rPr lang="pl-PL" dirty="0"/>
              <a:t>koszty związane z unikaniem płacenia podatków</a:t>
            </a:r>
          </a:p>
        </p:txBody>
      </p:sp>
    </p:spTree>
    <p:extLst>
      <p:ext uri="{BB962C8B-B14F-4D97-AF65-F5344CB8AC3E}">
        <p14:creationId xmlns:p14="http://schemas.microsoft.com/office/powerpoint/2010/main" xmlns="" val="22487808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Bibliografia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Eulalia Skawińska, Katarzyna G. Sobiech-Grabka, Kataryna A. </a:t>
            </a:r>
            <a:r>
              <a:rPr lang="pl-PL" dirty="0" err="1"/>
              <a:t>Nawrot</a:t>
            </a:r>
            <a:r>
              <a:rPr lang="pl-PL" dirty="0"/>
              <a:t>, </a:t>
            </a:r>
            <a:r>
              <a:rPr lang="pl-PL" b="1" i="1" dirty="0"/>
              <a:t>Makroekonomia. Teoretyczne i praktyczne aspekty gospodarki rynkowej</a:t>
            </a:r>
            <a:r>
              <a:rPr lang="pl-PL" b="1" dirty="0"/>
              <a:t>, Polskie Wydawnictwo Ekonomiczne, Warszawa 2010</a:t>
            </a:r>
          </a:p>
          <a:p>
            <a:r>
              <a:rPr lang="pl-PL" b="1" dirty="0"/>
              <a:t>Korwin-Mikke J. Podatki czyli rzecz o grabieży</a:t>
            </a:r>
          </a:p>
          <a:p>
            <a:r>
              <a:rPr lang="pl-PL" b="1" dirty="0">
                <a:hlinkClick r:id="rId2"/>
              </a:rPr>
              <a:t>https://www.paih.gov.pl/prawo/system_podatkowy/cit</a:t>
            </a:r>
            <a:r>
              <a:rPr lang="pl-PL" b="1" dirty="0"/>
              <a:t> </a:t>
            </a:r>
          </a:p>
          <a:p>
            <a:r>
              <a:rPr lang="pl-PL" b="1" dirty="0">
                <a:hlinkClick r:id="rId3"/>
              </a:rPr>
              <a:t>www.mf.gov.pl</a:t>
            </a:r>
            <a:endParaRPr lang="pl-PL" b="1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92137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System podatkowy</a:t>
            </a:r>
            <a:r>
              <a:rPr lang="pl-PL" dirty="0"/>
              <a:t>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najważniejszy instrument polityki budżetowej</a:t>
            </a:r>
          </a:p>
          <a:p>
            <a:r>
              <a:rPr lang="pl-PL" dirty="0"/>
              <a:t>spełnia następujące cele:</a:t>
            </a:r>
          </a:p>
          <a:p>
            <a:pPr lvl="1"/>
            <a:r>
              <a:rPr lang="pl-PL" dirty="0"/>
              <a:t>zapewnia środki finansowe na pokrycie wydatków publicznych; </a:t>
            </a:r>
          </a:p>
          <a:p>
            <a:pPr lvl="1"/>
            <a:r>
              <a:rPr lang="pl-PL" dirty="0"/>
              <a:t>umożliwia makroekonomiczne kształtowanie popytu; </a:t>
            </a:r>
          </a:p>
          <a:p>
            <a:pPr lvl="1"/>
            <a:r>
              <a:rPr lang="pl-PL" dirty="0"/>
              <a:t>umożliwia realizację celów społecznych. </a:t>
            </a:r>
          </a:p>
        </p:txBody>
      </p:sp>
    </p:spTree>
    <p:extLst>
      <p:ext uri="{BB962C8B-B14F-4D97-AF65-F5344CB8AC3E}">
        <p14:creationId xmlns:p14="http://schemas.microsoft.com/office/powerpoint/2010/main" xmlns="" val="1025544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Podatek - definicja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pieniężne,</a:t>
            </a:r>
          </a:p>
          <a:p>
            <a:pPr lvl="0"/>
            <a:r>
              <a:rPr lang="pl-PL" dirty="0"/>
              <a:t>przymusowe,</a:t>
            </a:r>
          </a:p>
          <a:p>
            <a:pPr lvl="0"/>
            <a:r>
              <a:rPr lang="pl-PL" dirty="0"/>
              <a:t>ogólne,</a:t>
            </a:r>
          </a:p>
          <a:p>
            <a:pPr lvl="0"/>
            <a:r>
              <a:rPr lang="pl-PL" dirty="0"/>
              <a:t>nieodpłatne,</a:t>
            </a:r>
          </a:p>
          <a:p>
            <a:pPr lvl="0"/>
            <a:r>
              <a:rPr lang="pl-PL" dirty="0"/>
              <a:t>bezzwrotne świadczenie na rzecz państwa lub innych związków publicznoprawnych.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888522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200" dirty="0"/>
              <a:t>Klasyfikacja podatków – kryterium przedmiotowe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l-PL" sz="2800" b="1" dirty="0"/>
              <a:t>podatki majątkowe i podatki od praw majątkowych</a:t>
            </a:r>
            <a:r>
              <a:rPr lang="pl-PL" sz="2800" dirty="0"/>
              <a:t> – ich źródłem jest:</a:t>
            </a:r>
            <a:endParaRPr lang="pl-PL" sz="1400" dirty="0"/>
          </a:p>
          <a:p>
            <a:pPr lvl="1"/>
            <a:r>
              <a:rPr lang="pl-PL" dirty="0"/>
              <a:t>posiadany przez podatnika majątek,</a:t>
            </a:r>
            <a:endParaRPr lang="pl-PL" sz="1200" dirty="0"/>
          </a:p>
          <a:p>
            <a:pPr lvl="1"/>
            <a:r>
              <a:rPr lang="pl-PL" dirty="0"/>
              <a:t>podatek realny – gdy następuje uszczuplenie majątku,</a:t>
            </a:r>
            <a:endParaRPr lang="pl-PL" sz="1200" dirty="0"/>
          </a:p>
          <a:p>
            <a:pPr lvl="1"/>
            <a:r>
              <a:rPr lang="pl-PL" dirty="0"/>
              <a:t>podatek nominalny – źródłem jest dochód z majątku.</a:t>
            </a:r>
            <a:endParaRPr lang="pl-PL" sz="1200" dirty="0"/>
          </a:p>
          <a:p>
            <a:pPr lvl="0"/>
            <a:r>
              <a:rPr lang="pl-PL" sz="2800" b="1" dirty="0"/>
              <a:t>podatki od przychodów</a:t>
            </a:r>
            <a:r>
              <a:rPr lang="pl-PL" sz="2800" dirty="0"/>
              <a:t>,</a:t>
            </a:r>
            <a:endParaRPr lang="pl-PL" sz="1400" dirty="0"/>
          </a:p>
          <a:p>
            <a:pPr lvl="1"/>
            <a:r>
              <a:rPr lang="pl-PL" dirty="0"/>
              <a:t>podatki są pobierane przez państwo niezależnie od wyników działalności gospodarczej,</a:t>
            </a:r>
            <a:endParaRPr lang="pl-PL" sz="1200" dirty="0"/>
          </a:p>
          <a:p>
            <a:pPr lvl="1"/>
            <a:r>
              <a:rPr lang="pl-PL" dirty="0"/>
              <a:t>podatki przychodowe są podatkami silnie cenotwórczymi,</a:t>
            </a:r>
            <a:endParaRPr lang="pl-PL" sz="1200" dirty="0"/>
          </a:p>
          <a:p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xmlns="" val="2990556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3200" dirty="0"/>
              <a:t>Klasyfikacja podatków – kryterium przedmiotowe cd.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l-PL" sz="3400" b="1" dirty="0"/>
              <a:t>podatki od dochodów</a:t>
            </a:r>
            <a:r>
              <a:rPr lang="pl-PL" sz="3400" dirty="0"/>
              <a:t>,</a:t>
            </a:r>
            <a:endParaRPr lang="pl-PL" sz="1600" dirty="0"/>
          </a:p>
          <a:p>
            <a:pPr lvl="1"/>
            <a:r>
              <a:rPr lang="pl-PL" sz="2600" dirty="0"/>
              <a:t>podatki dochodowe płacone są od zysku wypracowanego przez podmioty,</a:t>
            </a:r>
          </a:p>
          <a:p>
            <a:pPr lvl="1"/>
            <a:r>
              <a:rPr lang="pl-PL" sz="2600" dirty="0"/>
              <a:t>podatki dochodowe są narzędziem realizacji zasady powszechności opodatkowania,</a:t>
            </a:r>
            <a:endParaRPr lang="pl-PL" sz="1300" dirty="0"/>
          </a:p>
          <a:p>
            <a:pPr lvl="1"/>
            <a:r>
              <a:rPr lang="pl-PL" sz="2600" dirty="0"/>
              <a:t>podatki dochodowe są bardziej korzystne dla podatnika niż dla władz publicznych,</a:t>
            </a:r>
            <a:endParaRPr lang="pl-PL" sz="1300" dirty="0"/>
          </a:p>
          <a:p>
            <a:pPr lvl="1"/>
            <a:r>
              <a:rPr lang="pl-PL" sz="2600" dirty="0"/>
              <a:t>wyróżnia się dwa modele podatków od dochodowych:</a:t>
            </a:r>
            <a:endParaRPr lang="pl-PL" sz="1300" dirty="0"/>
          </a:p>
          <a:p>
            <a:pPr lvl="2"/>
            <a:r>
              <a:rPr lang="pl-PL" sz="2600" dirty="0"/>
              <a:t>model progresywny (wraz ze wzrostem dochodu rośnie stawka podatkowa)</a:t>
            </a:r>
            <a:endParaRPr lang="pl-PL" sz="1300" dirty="0"/>
          </a:p>
          <a:p>
            <a:pPr lvl="2"/>
            <a:r>
              <a:rPr lang="pl-PL" sz="2600" dirty="0"/>
              <a:t>model liniowy – stawka podatkowa nie zależy od wysokości dochodu</a:t>
            </a:r>
            <a:endParaRPr lang="pl-PL" sz="1300" dirty="0"/>
          </a:p>
          <a:p>
            <a:r>
              <a:rPr lang="pl-PL" sz="3400" b="1" dirty="0"/>
              <a:t>podatki od wydatków (konsumpcyjne)</a:t>
            </a:r>
            <a:r>
              <a:rPr lang="pl-PL" sz="3400" dirty="0"/>
              <a:t>,</a:t>
            </a:r>
            <a:endParaRPr lang="pl-PL" sz="1600" dirty="0"/>
          </a:p>
          <a:p>
            <a:pPr lvl="1"/>
            <a:r>
              <a:rPr lang="pl-PL" sz="2600" dirty="0"/>
              <a:t>mianem podatków konsumpcyjnych określa się obciążenia finansowe zawarte w cenach artykułów i dóbr materialnych podlegających powszechnej konsumpcji. Główny ciężar podatków konsumpcyjnych ponosi konsument. Do podatków od wydatków można zaliczyć: podatek od towarów i usług, akcyzę, podatek od gier.</a:t>
            </a:r>
            <a:endParaRPr lang="pl-PL" sz="1300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567482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dirty="0"/>
              <a:t>Klasyfikacja podatków - Z punktu widzenia związku miedzy ciężarem podatkowym a ponoszącym go podatnikiem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Podatki bezpośrednia</a:t>
            </a:r>
          </a:p>
          <a:p>
            <a:r>
              <a:rPr lang="pl-PL" dirty="0"/>
              <a:t>Podatki pośrednie</a:t>
            </a:r>
          </a:p>
        </p:txBody>
      </p:sp>
    </p:spTree>
    <p:extLst>
      <p:ext uri="{BB962C8B-B14F-4D97-AF65-F5344CB8AC3E}">
        <p14:creationId xmlns:p14="http://schemas.microsoft.com/office/powerpoint/2010/main" xmlns="" val="355184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Podatki bezpośrednie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pl-PL" sz="2800" b="1" dirty="0"/>
              <a:t>podatki bezpośrednie </a:t>
            </a:r>
            <a:r>
              <a:rPr lang="pl-PL" sz="2800" dirty="0"/>
              <a:t>– to takie podatki, w przypadku których istnieje precyzyjnie określona zależność między płaconym podatkiem (rodzajem podatku, jego wysokością, trybem płacenia) a podatnikiem. </a:t>
            </a:r>
          </a:p>
          <a:p>
            <a:pPr lvl="0"/>
            <a:r>
              <a:rPr lang="pl-PL" sz="2800" dirty="0"/>
              <a:t>Do podatków bezpośrednich zalicza się:</a:t>
            </a:r>
            <a:endParaRPr lang="pl-PL" sz="1400" dirty="0"/>
          </a:p>
          <a:p>
            <a:pPr lvl="2"/>
            <a:r>
              <a:rPr lang="pl-PL" sz="2400" b="1" dirty="0"/>
              <a:t>podatki dochodowe</a:t>
            </a:r>
            <a:endParaRPr lang="pl-PL" sz="1200" dirty="0"/>
          </a:p>
          <a:p>
            <a:pPr lvl="3"/>
            <a:r>
              <a:rPr lang="pl-PL" dirty="0"/>
              <a:t>od osób fizycznych PIT - obecnie 17%, 32% (poprzednio 18%, 32%) (do 2008r. 19%, 30%, 40%)</a:t>
            </a:r>
            <a:endParaRPr lang="pl-PL" sz="1100" dirty="0"/>
          </a:p>
          <a:p>
            <a:pPr lvl="3"/>
            <a:r>
              <a:rPr lang="pl-PL" dirty="0"/>
              <a:t>od osób prawnych CIT 19% (9% Stawka CIT dla małych podatników i podatników rozpoczynających działalność - w roku podatkowym, w którym rozpoczęli działalność)</a:t>
            </a:r>
          </a:p>
          <a:p>
            <a:pPr lvl="2"/>
            <a:r>
              <a:rPr lang="pl-PL" sz="2400" b="1" dirty="0"/>
              <a:t>podatki majątkowe</a:t>
            </a:r>
            <a:endParaRPr lang="pl-PL" sz="1200" dirty="0"/>
          </a:p>
          <a:p>
            <a:pPr lvl="3"/>
            <a:r>
              <a:rPr lang="pl-PL" dirty="0"/>
              <a:t>podatek od nieruchomości</a:t>
            </a:r>
            <a:endParaRPr lang="pl-PL" sz="1100" dirty="0"/>
          </a:p>
          <a:p>
            <a:pPr lvl="3"/>
            <a:r>
              <a:rPr lang="pl-PL" dirty="0"/>
              <a:t>podatek od podatek od zysków z oszczędności, tak zwany podatek Belki</a:t>
            </a:r>
            <a:endParaRPr lang="pl-PL" sz="1100" dirty="0"/>
          </a:p>
          <a:p>
            <a:pPr lvl="3"/>
            <a:r>
              <a:rPr lang="pl-PL" dirty="0"/>
              <a:t>podatek spadkowy</a:t>
            </a:r>
            <a:endParaRPr lang="pl-PL" sz="1100" dirty="0"/>
          </a:p>
          <a:p>
            <a:pPr lvl="3"/>
            <a:r>
              <a:rPr lang="pl-PL" dirty="0"/>
              <a:t>podatki nakładane na transfery majątku </a:t>
            </a:r>
            <a:endParaRPr lang="pl-PL" sz="1100" dirty="0"/>
          </a:p>
        </p:txBody>
      </p:sp>
    </p:spTree>
    <p:extLst>
      <p:ext uri="{BB962C8B-B14F-4D97-AF65-F5344CB8AC3E}">
        <p14:creationId xmlns:p14="http://schemas.microsoft.com/office/powerpoint/2010/main" xmlns="" val="1035495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Podatki pośrednie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z="2800" b="1" dirty="0"/>
              <a:t>podatki pośrednie</a:t>
            </a:r>
            <a:r>
              <a:rPr lang="pl-PL" sz="2800" dirty="0"/>
              <a:t> – obciążają podatnika w sposób nie pozostający w ścisłym związku z jego sytuacją dochodową i majątkową; są to podatki ukryte. Do podatków bezpośrednich zalicza się:</a:t>
            </a:r>
            <a:endParaRPr lang="pl-PL" sz="1400" dirty="0"/>
          </a:p>
          <a:p>
            <a:pPr lvl="2"/>
            <a:r>
              <a:rPr lang="pl-PL" sz="2400" dirty="0"/>
              <a:t>VAT – podatek od towarów i usług (stawka podstawowa 23%, 8%, 5%, 0%, zw.)</a:t>
            </a:r>
            <a:endParaRPr lang="pl-PL" sz="1200" dirty="0"/>
          </a:p>
          <a:p>
            <a:pPr lvl="2"/>
            <a:r>
              <a:rPr lang="pl-PL" sz="2400" dirty="0"/>
              <a:t>akcyza</a:t>
            </a:r>
            <a:endParaRPr lang="pl-PL" sz="1200" dirty="0"/>
          </a:p>
          <a:p>
            <a:pPr lvl="2"/>
            <a:r>
              <a:rPr lang="pl-PL" sz="2400" dirty="0"/>
              <a:t>cło – z formalnego punktu widzenia nie jest podatkiem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xmlns="" val="1930295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4000" b="1" dirty="0"/>
              <a:t>Podział podatków związany władztwem podatkowym</a:t>
            </a:r>
            <a:r>
              <a:rPr lang="pl-PL" sz="4000" dirty="0"/>
              <a:t>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Według tego kryterium podatki dzielą się na:</a:t>
            </a:r>
          </a:p>
          <a:p>
            <a:pPr lvl="1"/>
            <a:r>
              <a:rPr lang="pl-PL" dirty="0"/>
              <a:t>podatki nakładane przez państwo,</a:t>
            </a:r>
          </a:p>
          <a:p>
            <a:pPr lvl="1"/>
            <a:r>
              <a:rPr lang="pl-PL" dirty="0"/>
              <a:t>podatki nakładane przez władze samorządowe.</a:t>
            </a:r>
          </a:p>
        </p:txBody>
      </p:sp>
    </p:spTree>
    <p:extLst>
      <p:ext uri="{BB962C8B-B14F-4D97-AF65-F5344CB8AC3E}">
        <p14:creationId xmlns:p14="http://schemas.microsoft.com/office/powerpoint/2010/main" xmlns="" val="37456139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1065</Words>
  <Application>Microsoft Office PowerPoint</Application>
  <PresentationFormat>Pokaz na ekranie (4:3)</PresentationFormat>
  <Paragraphs>103</Paragraphs>
  <Slides>18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Przepływ</vt:lpstr>
      <vt:lpstr>Rodzaje podatków</vt:lpstr>
      <vt:lpstr>System podatkowy </vt:lpstr>
      <vt:lpstr>Podatek - definicja</vt:lpstr>
      <vt:lpstr>Klasyfikacja podatków – kryterium przedmiotowe</vt:lpstr>
      <vt:lpstr>Klasyfikacja podatków – kryterium przedmiotowe cd.</vt:lpstr>
      <vt:lpstr>Klasyfikacja podatków - Z punktu widzenia związku miedzy ciężarem podatkowym a ponoszącym go podatnikiem </vt:lpstr>
      <vt:lpstr>Podatki bezpośrednie</vt:lpstr>
      <vt:lpstr>Podatki pośrednie</vt:lpstr>
      <vt:lpstr>Podział podatków związany władztwem podatkowym </vt:lpstr>
      <vt:lpstr>Podział podatków w zależności od intencji ustawodawcy</vt:lpstr>
      <vt:lpstr>Elementy techniki podatkowej</vt:lpstr>
      <vt:lpstr>Zasady podatkowe A. Smith’a</vt:lpstr>
      <vt:lpstr>Slajd 13</vt:lpstr>
      <vt:lpstr>Zasady podatkowe cd</vt:lpstr>
      <vt:lpstr>Propozycja systemu podatkowego według Janusza Korwina-Mikke</vt:lpstr>
      <vt:lpstr>Skutki wysokich podatków</vt:lpstr>
      <vt:lpstr>Koszty związane z działalnością rządu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Użytkownik systemu Windows</dc:creator>
  <cp:lastModifiedBy>admin</cp:lastModifiedBy>
  <cp:revision>17</cp:revision>
  <dcterms:created xsi:type="dcterms:W3CDTF">2020-05-25T21:33:11Z</dcterms:created>
  <dcterms:modified xsi:type="dcterms:W3CDTF">2022-06-22T08:06:39Z</dcterms:modified>
</cp:coreProperties>
</file>